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60" r:id="rId10"/>
    <p:sldId id="271" r:id="rId11"/>
    <p:sldId id="272" r:id="rId12"/>
    <p:sldId id="273" r:id="rId13"/>
    <p:sldId id="276" r:id="rId14"/>
    <p:sldId id="275" r:id="rId15"/>
    <p:sldId id="261" r:id="rId16"/>
    <p:sldId id="277" r:id="rId17"/>
    <p:sldId id="280" r:id="rId18"/>
    <p:sldId id="281" r:id="rId19"/>
    <p:sldId id="279" r:id="rId20"/>
    <p:sldId id="282" r:id="rId21"/>
    <p:sldId id="262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14D"/>
    <a:srgbClr val="83792E"/>
    <a:srgbClr val="626C3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75" d="100"/>
          <a:sy n="75" d="100"/>
        </p:scale>
        <p:origin x="9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E6FC03-C46B-4315-BD3C-BFE8FD881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521E6D-107A-445C-9A0D-B46E418CC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1451773-C75A-4779-837C-4B35424F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6794AC-5A5B-4998-A915-7B954A61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9AB4FB-04CA-431E-90C0-074A569E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52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74D8F5-A3A1-42F2-AF4F-2D02B0F0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759601-260D-40AA-938F-6AEC11077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C788F8-F7BB-457C-B146-12D720D6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521444-BF52-4A2C-B506-D4894DD9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8BDD1E-B518-4D00-9735-52CA3305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67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0F3DA4A-1E3F-4094-9B69-B37DE4C9C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7EFAC50-1593-4381-A566-173245D85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31656B-3C55-4366-B291-3A40A3C8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DD112-F957-41A8-9A70-CD6BD5E5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92654C-25BD-41D1-A699-65D6C0B9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76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F230CE-D885-47B7-9BB6-836A6D43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BB9B3D-94E5-4910-A7A9-0DC8A642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7F6865-3735-486B-9D32-2197AE12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66F3AB-2494-4758-8A2E-956EE9A8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764C343-F942-4EA4-9D99-7B669700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786619-FA62-4E41-A86E-2508AE88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AB6749-7AE8-429A-926E-D143A7E9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3DAE44-7B8A-4312-9CF9-C8BCD3DF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9E20BC-B643-496C-A875-714314DD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9CDE45-D886-452F-8527-F35D620B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25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B5A44-7CF0-4468-937A-E9DDD6B5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A59E79-BA23-44ED-ACE3-174BB290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FEF3AD-359A-460E-B4A8-7E1F382C5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4B088C-7500-4B61-B8BF-E9CA4266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582001-2144-4B45-9004-C28C53D7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133C6E-CCFD-466C-8F32-31DC8402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62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204B4F-420A-41EB-AB0F-8F889525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16DD2C-441A-490D-B414-DA6968DF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8BD6C2-ADBA-4347-93D4-C5A087376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A1E5DF-88B0-4265-BFE0-19E29242B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35C914A-AA1B-4B1B-9EA7-E2752A45B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5C970D4-0774-42C2-97BE-0ABE37EC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EAA0210-914C-4610-AD06-1C95CA2B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BE49B63-BA5E-434E-BEF5-92556646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43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4494D-DEAB-4152-BF81-587E5F91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B510E52-F224-42E0-8AD8-32C25E33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A9AF18F-DFA1-494F-AB21-88F3DC46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871B23E-557B-4527-BC22-94EC5A03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32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387B43D-F283-4A06-A904-C864AA9A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50D19BB-F933-45F1-BC3A-C8386BCB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E2CF5F-7207-4CB4-9C02-EBDBB6A4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69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1554EB-03B9-454C-83CD-0037B96EA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430C76-C497-4BEB-92C0-9C3B4D2E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9902BB2-E037-4A45-AFA1-AE8A2B713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61D059D-DCC1-4C47-A7F1-1AD721CF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E261D3-EBCA-4C59-917E-616684ED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24DD3F-B6A9-4924-973E-2F22F415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37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3E0FB-F9ED-4DAC-933D-BD874596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B24CE16-279F-4F48-8391-85C834F42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41A88B-1561-4D7E-9965-3C9506FED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014BD1-39C3-4328-9674-E84B5D1D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42D3EC-64FC-4189-B41E-CDDE7DFC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8AB67C-EAD7-45F2-AF1D-A9F1AACD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80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579F700-8B07-43A2-8902-A3713E78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8BFAF5-B14D-4D49-91C9-EA57D543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9A6F97-A7F6-45D3-9553-F571647BD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F092-4766-4B3B-8636-1F9CF4B34611}" type="datetimeFigureOut">
              <a:rPr lang="zh-TW" altLang="en-US" smtClean="0"/>
              <a:t>2025/12/2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3420D2-078B-4677-9C35-9EEFC25C6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EE1FE5-D74F-4836-8328-4C2415DE1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7DA9-C89F-41B3-8B64-271334400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53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>
            <a:extLst>
              <a:ext uri="{FF2B5EF4-FFF2-40B4-BE49-F238E27FC236}">
                <a16:creationId xmlns:a16="http://schemas.microsoft.com/office/drawing/2014/main" id="{755E3BC8-16B9-4486-B32C-383E5B87A9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57000" numberOfShades="4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7895613" cy="685800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:a16="http://schemas.microsoft.com/office/drawing/2014/main" id="{2936C709-2E91-4049-9F14-F74A19C441F4}"/>
              </a:ext>
            </a:extLst>
          </p:cNvPr>
          <p:cNvSpPr/>
          <p:nvPr/>
        </p:nvSpPr>
        <p:spPr>
          <a:xfrm>
            <a:off x="3188063" y="2342056"/>
            <a:ext cx="4323036" cy="185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7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《</a:t>
            </a:r>
            <a:r>
              <a:rPr lang="en-US" sz="720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學習一點通懶人包</a:t>
            </a:r>
            <a:r>
              <a:rPr lang="en-US" altLang="zh-TW" sz="7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》</a:t>
            </a:r>
            <a:endParaRPr 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B5B39C76-B3F5-4C5D-87D4-A485A463C2A2}"/>
              </a:ext>
            </a:extLst>
          </p:cNvPr>
          <p:cNvSpPr/>
          <p:nvPr/>
        </p:nvSpPr>
        <p:spPr>
          <a:xfrm>
            <a:off x="3817177" y="3200497"/>
            <a:ext cx="7895613" cy="14585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txBody>
          <a:bodyPr wrap="square" lIns="0" tIns="0" rIns="0" bIns="0" rtlCol="0" anchor="t"/>
          <a:lstStyle/>
          <a:p>
            <a:pPr marL="177800" algn="l">
              <a:lnSpc>
                <a:spcPts val="2850"/>
              </a:lnSpc>
              <a:buNone/>
            </a:pPr>
            <a:endParaRPr lang="en-US" sz="2000" dirty="0">
              <a:solidFill>
                <a:srgbClr val="40301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rygada 1918" pitchFamily="34" charset="-120"/>
            </a:endParaRPr>
          </a:p>
          <a:p>
            <a:pPr marL="177800" algn="l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專為長輩設計的雲端學習指南，讓您在家也能輕鬆學習</a:t>
            </a: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，</a:t>
            </a:r>
          </a:p>
          <a:p>
            <a:pPr marL="177800" algn="l">
              <a:lnSpc>
                <a:spcPts val="2850"/>
              </a:lnSpc>
              <a:buNone/>
            </a:pPr>
            <a:r>
              <a:rPr lang="en-US" sz="20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就像有位耐心的助教陪伴在身旁。一步步帶您進入數位學習的世界</a:t>
            </a: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11EA2BC0-A6D5-4C66-A0DD-025C007F08B4}"/>
              </a:ext>
            </a:extLst>
          </p:cNvPr>
          <p:cNvSpPr/>
          <p:nvPr/>
        </p:nvSpPr>
        <p:spPr>
          <a:xfrm>
            <a:off x="9658350" y="6172297"/>
            <a:ext cx="2533650" cy="43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竹苗 </a:t>
            </a:r>
            <a:r>
              <a:rPr lang="en-US" altLang="zh-TW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DOC </a:t>
            </a:r>
            <a:r>
              <a:rPr lang="zh-TW" alt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輔導團隊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372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6E8903-6C5C-435F-862D-CD4C2650A9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2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5ECC6A3-B784-4D2C-9913-B3DB9E717D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AE7209A-BBEF-456E-A3BE-FF74F6C6E1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715" y="0"/>
            <a:ext cx="6858000" cy="6858000"/>
          </a:xfrm>
          <a:prstGeom prst="rect">
            <a:avLst/>
          </a:prstGeom>
        </p:spPr>
      </p:pic>
      <p:sp>
        <p:nvSpPr>
          <p:cNvPr id="5" name="Text 7">
            <a:extLst>
              <a:ext uri="{FF2B5EF4-FFF2-40B4-BE49-F238E27FC236}">
                <a16:creationId xmlns:a16="http://schemas.microsoft.com/office/drawing/2014/main" id="{477BB036-8CEF-43C9-8E81-372C050E0367}"/>
              </a:ext>
            </a:extLst>
          </p:cNvPr>
          <p:cNvSpPr/>
          <p:nvPr/>
        </p:nvSpPr>
        <p:spPr>
          <a:xfrm>
            <a:off x="417285" y="3429000"/>
            <a:ext cx="737925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altLang="zh-TW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※</a:t>
            </a:r>
            <a:r>
              <a:rPr lang="en-US" sz="20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系統會發送重設密碼的</a:t>
            </a:r>
            <a:r>
              <a:rPr lang="zh-TW" alt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認證碼簡訊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40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11AFD1-E674-4116-8B94-F64F0178A3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85" y="0"/>
            <a:ext cx="6858000" cy="6858000"/>
          </a:xfrm>
          <a:prstGeom prst="rect">
            <a:avLst/>
          </a:prstGeom>
        </p:spPr>
      </p:pic>
      <p:sp>
        <p:nvSpPr>
          <p:cNvPr id="4" name="Text 7">
            <a:extLst>
              <a:ext uri="{FF2B5EF4-FFF2-40B4-BE49-F238E27FC236}">
                <a16:creationId xmlns:a16="http://schemas.microsoft.com/office/drawing/2014/main" id="{01ED46FE-2A96-4BE2-A065-804CCBB96C49}"/>
              </a:ext>
            </a:extLst>
          </p:cNvPr>
          <p:cNvSpPr/>
          <p:nvPr/>
        </p:nvSpPr>
        <p:spPr>
          <a:xfrm>
            <a:off x="417285" y="3261360"/>
            <a:ext cx="737925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重設</a:t>
            </a:r>
            <a:r>
              <a:rPr lang="zh-TW" alt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新</a:t>
            </a:r>
            <a:r>
              <a:rPr lang="en-US" sz="20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密碼</a:t>
            </a:r>
            <a:endParaRPr lang="en-US" sz="2000" dirty="0">
              <a:solidFill>
                <a:srgbClr val="40301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rygada 1918" pitchFamily="34" charset="-120"/>
            </a:endParaRPr>
          </a:p>
          <a:p>
            <a:pPr marL="0" indent="0" algn="l">
              <a:lnSpc>
                <a:spcPts val="2600"/>
              </a:lnSpc>
              <a:buNone/>
            </a:pPr>
            <a:r>
              <a:rPr lang="zh-TW" alt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（以後登入都是使用新密碼）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195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032129-6BDF-430A-92BD-CBA473F17F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06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5328B0F-D3A5-4898-AAE8-00CF4D0972A7}"/>
              </a:ext>
            </a:extLst>
          </p:cNvPr>
          <p:cNvSpPr/>
          <p:nvPr/>
        </p:nvSpPr>
        <p:spPr>
          <a:xfrm>
            <a:off x="459466" y="369420"/>
            <a:ext cx="6236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常見網</a:t>
            </a:r>
            <a:r>
              <a:rPr lang="zh-TW" altLang="en-US" sz="445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站</a:t>
            </a:r>
            <a:r>
              <a:rPr lang="en-US" sz="445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操作</a:t>
            </a:r>
            <a:endParaRPr lang="en-US" sz="44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507EB63-4C78-4D30-B8EE-FB493A0930CD}"/>
              </a:ext>
            </a:extLst>
          </p:cNvPr>
          <p:cNvSpPr/>
          <p:nvPr/>
        </p:nvSpPr>
        <p:spPr>
          <a:xfrm>
            <a:off x="4291238" y="573039"/>
            <a:ext cx="408193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熟悉平台功能，學習更順暢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3C90210-8CFE-43D0-8D4C-B94A568CAA5F}"/>
              </a:ext>
            </a:extLst>
          </p:cNvPr>
          <p:cNvSpPr/>
          <p:nvPr/>
        </p:nvSpPr>
        <p:spPr>
          <a:xfrm>
            <a:off x="394493" y="1281818"/>
            <a:ext cx="11145720" cy="1287211"/>
          </a:xfrm>
          <a:prstGeom prst="roundRect">
            <a:avLst>
              <a:gd name="adj" fmla="val 14111"/>
            </a:avLst>
          </a:prstGeom>
          <a:solidFill>
            <a:srgbClr val="F6EBD4"/>
          </a:solidFill>
          <a:ln w="30480">
            <a:solidFill>
              <a:srgbClr val="626C3B"/>
            </a:solidFill>
            <a:prstDash val="solid"/>
          </a:ln>
        </p:spPr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154C2CF-46FE-43D4-910A-1DC048A9FAC4}"/>
              </a:ext>
            </a:extLst>
          </p:cNvPr>
          <p:cNvSpPr/>
          <p:nvPr/>
        </p:nvSpPr>
        <p:spPr>
          <a:xfrm>
            <a:off x="394493" y="1281818"/>
            <a:ext cx="11176200" cy="605427"/>
          </a:xfrm>
          <a:prstGeom prst="roundRect">
            <a:avLst>
              <a:gd name="adj" fmla="val 44628"/>
            </a:avLst>
          </a:prstGeom>
          <a:solidFill>
            <a:srgbClr val="626C3B"/>
          </a:solidFill>
          <a:ln/>
        </p:spPr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4DEE8F9-F9B3-486B-AD44-FE9EBF3AC0F6}"/>
              </a:ext>
            </a:extLst>
          </p:cNvPr>
          <p:cNvSpPr/>
          <p:nvPr/>
        </p:nvSpPr>
        <p:spPr>
          <a:xfrm>
            <a:off x="713823" y="1452577"/>
            <a:ext cx="302661" cy="378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1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AB7219B-623E-4A83-B988-31EA041EAE07}"/>
              </a:ext>
            </a:extLst>
          </p:cNvPr>
          <p:cNvSpPr/>
          <p:nvPr/>
        </p:nvSpPr>
        <p:spPr>
          <a:xfrm>
            <a:off x="1188816" y="1452577"/>
            <a:ext cx="2522667" cy="315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瀏覽課程列表</a:t>
            </a:r>
            <a:endParaRPr lang="en-US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77BB278-E34E-46A9-B07E-C256D7D68100}"/>
              </a:ext>
            </a:extLst>
          </p:cNvPr>
          <p:cNvSpPr/>
          <p:nvPr/>
        </p:nvSpPr>
        <p:spPr>
          <a:xfrm>
            <a:off x="754065" y="2007052"/>
            <a:ext cx="10683870" cy="64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進入平台後，您會看到各種課程的列表。可以上下滾動瀏覽，或使用分類功能快速找到想要的課程。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F3F760E1-4635-4161-9BD5-4EE85E4F3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5" y="2739788"/>
            <a:ext cx="7953827" cy="3959264"/>
          </a:xfrm>
          <a:prstGeom prst="rect">
            <a:avLst/>
          </a:prstGeom>
          <a:ln w="76200">
            <a:solidFill>
              <a:srgbClr val="626C3B"/>
            </a:solidFill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216846B0-521F-493F-81FA-A7D61DB7A9F5}"/>
              </a:ext>
            </a:extLst>
          </p:cNvPr>
          <p:cNvSpPr/>
          <p:nvPr/>
        </p:nvSpPr>
        <p:spPr>
          <a:xfrm>
            <a:off x="3788658" y="2960914"/>
            <a:ext cx="904060" cy="6675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9F5C86A-A8C2-46C3-8532-49DB3B04C3CD}"/>
              </a:ext>
            </a:extLst>
          </p:cNvPr>
          <p:cNvSpPr/>
          <p:nvPr/>
        </p:nvSpPr>
        <p:spPr>
          <a:xfrm>
            <a:off x="1035602" y="3751942"/>
            <a:ext cx="1214112" cy="27366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FA7C3A2-219A-4BA5-A26E-B3003DC0792F}"/>
              </a:ext>
            </a:extLst>
          </p:cNvPr>
          <p:cNvSpPr txBox="1"/>
          <p:nvPr/>
        </p:nvSpPr>
        <p:spPr>
          <a:xfrm>
            <a:off x="5868489" y="3019737"/>
            <a:ext cx="22621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點選「學習一點通」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進入此頁面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DCD196E0-2AD4-4404-960C-F58BDD60DD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737869">
            <a:off x="4778285" y="2785603"/>
            <a:ext cx="1370687" cy="1370687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FFF85BEE-3538-437B-A49C-7A1267E7D94A}"/>
              </a:ext>
            </a:extLst>
          </p:cNvPr>
          <p:cNvSpPr txBox="1"/>
          <p:nvPr/>
        </p:nvSpPr>
        <p:spPr>
          <a:xfrm>
            <a:off x="3443786" y="5387004"/>
            <a:ext cx="29546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各式課程分類列表即在右邊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依有興趣的類別點選進入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DEC9CC86-AEC6-4FF3-A320-3AD388373F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62131" flipV="1">
            <a:off x="2534844" y="4720080"/>
            <a:ext cx="1370687" cy="1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51CECCF-0CE1-49F4-A1C4-08F7D8A1F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544" y="0"/>
            <a:ext cx="9985828" cy="6858000"/>
          </a:xfrm>
          <a:prstGeom prst="rect">
            <a:avLst/>
          </a:prstGeom>
          <a:ln w="76200">
            <a:solidFill>
              <a:srgbClr val="626C3B"/>
            </a:solidFill>
          </a:ln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D7A2223-7211-41F0-8526-5330EE261450}"/>
              </a:ext>
            </a:extLst>
          </p:cNvPr>
          <p:cNvSpPr/>
          <p:nvPr/>
        </p:nvSpPr>
        <p:spPr>
          <a:xfrm>
            <a:off x="3129006" y="3025798"/>
            <a:ext cx="7742194" cy="3832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B4C8E53-BB50-4417-B2BF-2D5399494838}"/>
              </a:ext>
            </a:extLst>
          </p:cNvPr>
          <p:cNvSpPr txBox="1"/>
          <p:nvPr/>
        </p:nvSpPr>
        <p:spPr>
          <a:xfrm>
            <a:off x="8437519" y="1827221"/>
            <a:ext cx="351891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課程會直接顯示在左邊範圍內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滾動點選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5EB556-4886-4BD1-B670-418806712F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31449" flipV="1">
            <a:off x="9016305" y="2261561"/>
            <a:ext cx="1370687" cy="1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7">
            <a:extLst>
              <a:ext uri="{FF2B5EF4-FFF2-40B4-BE49-F238E27FC236}">
                <a16:creationId xmlns:a16="http://schemas.microsoft.com/office/drawing/2014/main" id="{0B7D6043-81F3-4107-AB4B-C3D2D5F92A9E}"/>
              </a:ext>
            </a:extLst>
          </p:cNvPr>
          <p:cNvSpPr/>
          <p:nvPr/>
        </p:nvSpPr>
        <p:spPr>
          <a:xfrm>
            <a:off x="263039" y="335572"/>
            <a:ext cx="11635443" cy="1344639"/>
          </a:xfrm>
          <a:prstGeom prst="roundRect">
            <a:avLst>
              <a:gd name="adj" fmla="val 14111"/>
            </a:avLst>
          </a:prstGeom>
          <a:solidFill>
            <a:srgbClr val="F6EBD4"/>
          </a:solidFill>
          <a:ln w="30480">
            <a:solidFill>
              <a:srgbClr val="83792E"/>
            </a:solidFill>
            <a:prstDash val="solid"/>
          </a:ln>
        </p:spPr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DB1A1F55-399A-46A3-85D8-F0EEEC29F1B7}"/>
              </a:ext>
            </a:extLst>
          </p:cNvPr>
          <p:cNvSpPr/>
          <p:nvPr/>
        </p:nvSpPr>
        <p:spPr>
          <a:xfrm>
            <a:off x="293518" y="309744"/>
            <a:ext cx="11604964" cy="605427"/>
          </a:xfrm>
          <a:prstGeom prst="roundRect">
            <a:avLst>
              <a:gd name="adj" fmla="val 44628"/>
            </a:avLst>
          </a:prstGeom>
          <a:solidFill>
            <a:srgbClr val="83792E"/>
          </a:solidFill>
          <a:ln/>
        </p:spPr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65F919DB-F49A-44A4-9363-40E2DD635EE3}"/>
              </a:ext>
            </a:extLst>
          </p:cNvPr>
          <p:cNvSpPr/>
          <p:nvPr/>
        </p:nvSpPr>
        <p:spPr>
          <a:xfrm>
            <a:off x="520333" y="455616"/>
            <a:ext cx="302661" cy="378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2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8208B4B7-FFF9-4E66-80D7-2EFB32AD807D}"/>
              </a:ext>
            </a:extLst>
          </p:cNvPr>
          <p:cNvSpPr/>
          <p:nvPr/>
        </p:nvSpPr>
        <p:spPr>
          <a:xfrm>
            <a:off x="853473" y="454823"/>
            <a:ext cx="2522667" cy="315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參加課程</a:t>
            </a:r>
            <a:endParaRPr lang="en-US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590FE388-3EB3-4CB6-B78A-C138F2791CCB}"/>
              </a:ext>
            </a:extLst>
          </p:cNvPr>
          <p:cNvSpPr/>
          <p:nvPr/>
        </p:nvSpPr>
        <p:spPr>
          <a:xfrm>
            <a:off x="520333" y="1034422"/>
            <a:ext cx="11120124" cy="64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找到喜歡的課程後，點選</a:t>
            </a:r>
            <a:r>
              <a:rPr lang="en-US" sz="17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「</a:t>
            </a:r>
            <a:r>
              <a:rPr lang="zh-TW" altLang="en-US" sz="17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馬上學習</a:t>
            </a:r>
            <a:r>
              <a:rPr lang="en-US" sz="17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」</a:t>
            </a:r>
            <a:r>
              <a:rPr lang="en-US" sz="175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按鈕。確認課程資訊無誤後</a:t>
            </a:r>
            <a:r>
              <a:rPr lang="en-US" sz="17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，</a:t>
            </a:r>
            <a:r>
              <a:rPr lang="zh-TW" altLang="en-US" sz="17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即可開始上課</a:t>
            </a:r>
            <a:r>
              <a:rPr lang="en-US" sz="17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C1165F6C-8B91-4735-804A-A788876A8D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177" y="1935803"/>
            <a:ext cx="9591940" cy="4774686"/>
          </a:xfrm>
          <a:prstGeom prst="rect">
            <a:avLst/>
          </a:prstGeom>
          <a:ln w="76200">
            <a:solidFill>
              <a:srgbClr val="83792E"/>
            </a:solidFill>
          </a:ln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B8B309B-8171-48BA-896A-A2D0B12BA336}"/>
              </a:ext>
            </a:extLst>
          </p:cNvPr>
          <p:cNvSpPr/>
          <p:nvPr/>
        </p:nvSpPr>
        <p:spPr>
          <a:xfrm>
            <a:off x="4572000" y="4818743"/>
            <a:ext cx="1291771" cy="50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346E8A7-598A-40E9-9665-790DC97EAB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5849" flipV="1">
            <a:off x="5020856" y="3928323"/>
            <a:ext cx="941104" cy="9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6AD65E-8B62-4435-92C3-53D383EB16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02" y="54429"/>
            <a:ext cx="10983396" cy="6749143"/>
          </a:xfrm>
          <a:prstGeom prst="rect">
            <a:avLst/>
          </a:prstGeom>
          <a:ln w="76200">
            <a:solidFill>
              <a:srgbClr val="83792E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88AB743-DF93-4690-9A75-6CF1BD65404E}"/>
              </a:ext>
            </a:extLst>
          </p:cNvPr>
          <p:cNvSpPr/>
          <p:nvPr/>
        </p:nvSpPr>
        <p:spPr>
          <a:xfrm>
            <a:off x="1016000" y="2235200"/>
            <a:ext cx="1291771" cy="50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58E829E-ADB6-4437-86B8-02F13A44B752}"/>
              </a:ext>
            </a:extLst>
          </p:cNvPr>
          <p:cNvSpPr txBox="1"/>
          <p:nvPr/>
        </p:nvSpPr>
        <p:spPr>
          <a:xfrm>
            <a:off x="1189516" y="1291240"/>
            <a:ext cx="454483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點選「馬上學習」，會轉跳至學習網頁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準備開始上課！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75EC791-FE39-4FFB-AD5B-FF0C05B969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88493" flipV="1">
            <a:off x="2439387" y="1670479"/>
            <a:ext cx="941104" cy="941104"/>
          </a:xfrm>
          <a:prstGeom prst="rect">
            <a:avLst/>
          </a:prstGeom>
        </p:spPr>
      </p:pic>
      <p:sp>
        <p:nvSpPr>
          <p:cNvPr id="8" name="Text 16">
            <a:extLst>
              <a:ext uri="{FF2B5EF4-FFF2-40B4-BE49-F238E27FC236}">
                <a16:creationId xmlns:a16="http://schemas.microsoft.com/office/drawing/2014/main" id="{CF163F03-16A4-4554-B9DF-EE0A9AE08AA4}"/>
              </a:ext>
            </a:extLst>
          </p:cNvPr>
          <p:cNvSpPr/>
          <p:nvPr/>
        </p:nvSpPr>
        <p:spPr>
          <a:xfrm>
            <a:off x="1761377" y="3996605"/>
            <a:ext cx="8950166" cy="1054366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不同部會課程，學習頁面也有所不同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進入學習頁面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，依照頁面指示</a:t>
            </a:r>
            <a:r>
              <a:rPr lang="en-US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觀看影片、閱讀教材，按照自己的步調學習</a:t>
            </a:r>
            <a:r>
              <a:rPr 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0056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7">
            <a:extLst>
              <a:ext uri="{FF2B5EF4-FFF2-40B4-BE49-F238E27FC236}">
                <a16:creationId xmlns:a16="http://schemas.microsoft.com/office/drawing/2014/main" id="{9E358D3A-9C02-4B65-B35D-590913CD48EC}"/>
              </a:ext>
            </a:extLst>
          </p:cNvPr>
          <p:cNvSpPr/>
          <p:nvPr/>
        </p:nvSpPr>
        <p:spPr>
          <a:xfrm>
            <a:off x="161440" y="408487"/>
            <a:ext cx="11611826" cy="1086484"/>
          </a:xfrm>
          <a:prstGeom prst="roundRect">
            <a:avLst>
              <a:gd name="adj" fmla="val 14111"/>
            </a:avLst>
          </a:prstGeom>
          <a:solidFill>
            <a:srgbClr val="F6EBD4"/>
          </a:solidFill>
          <a:ln w="30480">
            <a:solidFill>
              <a:srgbClr val="CC914D"/>
            </a:solidFill>
            <a:prstDash val="solid"/>
          </a:ln>
        </p:spPr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567D04E3-7727-414A-A082-AED60A8B8DFF}"/>
              </a:ext>
            </a:extLst>
          </p:cNvPr>
          <p:cNvSpPr/>
          <p:nvPr/>
        </p:nvSpPr>
        <p:spPr>
          <a:xfrm>
            <a:off x="191919" y="248155"/>
            <a:ext cx="11611826" cy="605427"/>
          </a:xfrm>
          <a:prstGeom prst="roundRect">
            <a:avLst>
              <a:gd name="adj" fmla="val 44628"/>
            </a:avLst>
          </a:prstGeom>
          <a:solidFill>
            <a:srgbClr val="CC914D"/>
          </a:solidFill>
          <a:ln/>
        </p:spPr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FAE132C5-858D-4761-8E13-13EB015E7E81}"/>
              </a:ext>
            </a:extLst>
          </p:cNvPr>
          <p:cNvSpPr/>
          <p:nvPr/>
        </p:nvSpPr>
        <p:spPr>
          <a:xfrm>
            <a:off x="418734" y="408487"/>
            <a:ext cx="302661" cy="378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4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2F1B83AC-49F6-493E-A4E0-9007DD34B300}"/>
              </a:ext>
            </a:extLst>
          </p:cNvPr>
          <p:cNvSpPr/>
          <p:nvPr/>
        </p:nvSpPr>
        <p:spPr>
          <a:xfrm>
            <a:off x="757676" y="384606"/>
            <a:ext cx="2522667" cy="315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追蹤學習進度</a:t>
            </a:r>
            <a:endParaRPr 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7726F177-679D-4726-959D-B696EDDEE905}"/>
              </a:ext>
            </a:extLst>
          </p:cNvPr>
          <p:cNvSpPr/>
          <p:nvPr/>
        </p:nvSpPr>
        <p:spPr>
          <a:xfrm>
            <a:off x="418734" y="976916"/>
            <a:ext cx="10510523" cy="645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平台會記錄您的學習進度，可以隨時查看已完成的單元</a:t>
            </a:r>
            <a:r>
              <a:rPr lang="en-US" sz="175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EBA8D9FA-25FF-4752-B514-D28B5F1C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34" y="1746039"/>
            <a:ext cx="11029074" cy="4954542"/>
          </a:xfrm>
          <a:prstGeom prst="rect">
            <a:avLst/>
          </a:prstGeom>
          <a:ln w="76200">
            <a:solidFill>
              <a:srgbClr val="CC914D"/>
            </a:solidFill>
          </a:ln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9BC94076-63C4-46B2-A381-B2A1E9D6699B}"/>
              </a:ext>
            </a:extLst>
          </p:cNvPr>
          <p:cNvSpPr/>
          <p:nvPr/>
        </p:nvSpPr>
        <p:spPr>
          <a:xfrm>
            <a:off x="8677543" y="2119086"/>
            <a:ext cx="727714" cy="6675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D5E8508-ACFD-4721-A213-D4F94147B924}"/>
              </a:ext>
            </a:extLst>
          </p:cNvPr>
          <p:cNvSpPr/>
          <p:nvPr/>
        </p:nvSpPr>
        <p:spPr>
          <a:xfrm>
            <a:off x="570064" y="4066798"/>
            <a:ext cx="1476450" cy="431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73380FD-8308-460F-AA28-5EB733A07491}"/>
              </a:ext>
            </a:extLst>
          </p:cNvPr>
          <p:cNvSpPr txBox="1"/>
          <p:nvPr/>
        </p:nvSpPr>
        <p:spPr>
          <a:xfrm>
            <a:off x="5868489" y="3019737"/>
            <a:ext cx="20313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點選「學員中心」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進入此頁面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B5E0D0B5-1870-4060-9995-26BAA54C59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88245" flipV="1">
            <a:off x="7316379" y="1821492"/>
            <a:ext cx="1370687" cy="1370687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77CC2533-D17B-4116-8A0E-0C9AFD38428B}"/>
              </a:ext>
            </a:extLst>
          </p:cNvPr>
          <p:cNvSpPr txBox="1"/>
          <p:nvPr/>
        </p:nvSpPr>
        <p:spPr>
          <a:xfrm>
            <a:off x="2991621" y="4066798"/>
            <a:ext cx="203132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選擇「學員履歷」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進入頁面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47952FC7-9099-48DC-830C-1E81E4E3B2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40722" flipV="1">
            <a:off x="1837891" y="3921107"/>
            <a:ext cx="1370687" cy="13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">
            <a:extLst>
              <a:ext uri="{FF2B5EF4-FFF2-40B4-BE49-F238E27FC236}">
                <a16:creationId xmlns:a16="http://schemas.microsoft.com/office/drawing/2014/main" id="{66B2758D-D6FD-4F1E-A215-06F6BBCFE58C}"/>
              </a:ext>
            </a:extLst>
          </p:cNvPr>
          <p:cNvSpPr/>
          <p:nvPr/>
        </p:nvSpPr>
        <p:spPr>
          <a:xfrm>
            <a:off x="1208365" y="2071094"/>
            <a:ext cx="4030385" cy="3986806"/>
          </a:xfrm>
          <a:prstGeom prst="roundRect">
            <a:avLst>
              <a:gd name="adj" fmla="val 11513"/>
            </a:avLst>
          </a:prstGeom>
          <a:solidFill>
            <a:srgbClr val="626C3B"/>
          </a:solidFill>
          <a:ln w="7620">
            <a:solidFill>
              <a:srgbClr val="626C3B"/>
            </a:solidFill>
            <a:prstDash val="solid"/>
          </a:ln>
        </p:spPr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5639A6C6-67E8-43CD-890E-49E407F7F33D}"/>
              </a:ext>
            </a:extLst>
          </p:cNvPr>
          <p:cNvSpPr/>
          <p:nvPr/>
        </p:nvSpPr>
        <p:spPr>
          <a:xfrm>
            <a:off x="6418421" y="2071094"/>
            <a:ext cx="4030385" cy="3986806"/>
          </a:xfrm>
          <a:prstGeom prst="roundRect">
            <a:avLst>
              <a:gd name="adj" fmla="val 11513"/>
            </a:avLst>
          </a:prstGeom>
          <a:solidFill>
            <a:srgbClr val="626C3B"/>
          </a:solidFill>
          <a:ln w="7620">
            <a:solidFill>
              <a:srgbClr val="626C3B"/>
            </a:solidFill>
            <a:prstDash val="solid"/>
          </a:ln>
        </p:spPr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3A8679C7-ADE0-420B-93C4-346CFBF5085B}"/>
              </a:ext>
            </a:extLst>
          </p:cNvPr>
          <p:cNvSpPr/>
          <p:nvPr/>
        </p:nvSpPr>
        <p:spPr>
          <a:xfrm>
            <a:off x="1555790" y="1122878"/>
            <a:ext cx="6236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為什麼需要這份懶人包？</a:t>
            </a:r>
            <a:endParaRPr 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AA4E553-AF15-47B7-B1AB-1A7536B96068}"/>
              </a:ext>
            </a:extLst>
          </p:cNvPr>
          <p:cNvSpPr/>
          <p:nvPr/>
        </p:nvSpPr>
        <p:spPr>
          <a:xfrm>
            <a:off x="1555790" y="2570083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零接觸學習新時代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E4EBD54-D15C-4C1B-81B1-786FA172A3B5}"/>
              </a:ext>
            </a:extLst>
          </p:cNvPr>
          <p:cNvSpPr/>
          <p:nvPr/>
        </p:nvSpPr>
        <p:spPr>
          <a:xfrm>
            <a:off x="1555790" y="3222188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在家就能學習新知識，不受時間地點限制，安全又方便。數位學習平台提供豐富多元的課程，讓您隨時都能充實自我。</a:t>
            </a:r>
            <a:endParaRPr 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8E08EEC-6D50-4459-AEF5-82D6F8EEF38A}"/>
              </a:ext>
            </a:extLst>
          </p:cNvPr>
          <p:cNvSpPr/>
          <p:nvPr/>
        </p:nvSpPr>
        <p:spPr>
          <a:xfrm>
            <a:off x="6841867" y="2570083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克服數位障礙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83892D5E-913A-4CF4-BC8E-708E95CA07A7}"/>
              </a:ext>
            </a:extLst>
          </p:cNvPr>
          <p:cNvSpPr/>
          <p:nvPr/>
        </p:nvSpPr>
        <p:spPr>
          <a:xfrm>
            <a:off x="6841867" y="3222188"/>
            <a:ext cx="35015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我們理解長輩在使用數位工具時可能遇到的困難。這份懶人包用最淺顯易懂的方式，循序漸進地解決常見問題</a:t>
            </a:r>
            <a:r>
              <a:rPr lang="en-US" sz="2400" dirty="0">
                <a:solidFill>
                  <a:schemeClr val="bg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。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E22DDE3D-41EA-4B75-9582-7BA7F73E4FD2}"/>
              </a:ext>
            </a:extLst>
          </p:cNvPr>
          <p:cNvSpPr/>
          <p:nvPr/>
        </p:nvSpPr>
        <p:spPr>
          <a:xfrm>
            <a:off x="4327446" y="524196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3792E"/>
          </a:solidFill>
          <a:ln/>
        </p:spPr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068CD626-2249-4F1F-A675-6E54A220F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4612" y="5429012"/>
            <a:ext cx="306110" cy="306110"/>
          </a:xfrm>
          <a:prstGeom prst="rect">
            <a:avLst/>
          </a:prstGeom>
        </p:spPr>
      </p:pic>
      <p:sp>
        <p:nvSpPr>
          <p:cNvPr id="11" name="Shape 10">
            <a:extLst>
              <a:ext uri="{FF2B5EF4-FFF2-40B4-BE49-F238E27FC236}">
                <a16:creationId xmlns:a16="http://schemas.microsoft.com/office/drawing/2014/main" id="{4671DCB9-55BE-4B1D-B116-0DCF87C9A3C7}"/>
              </a:ext>
            </a:extLst>
          </p:cNvPr>
          <p:cNvSpPr/>
          <p:nvPr/>
        </p:nvSpPr>
        <p:spPr>
          <a:xfrm>
            <a:off x="9563755" y="524196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E8AF3B"/>
          </a:solidFill>
          <a:ln/>
        </p:spPr>
      </p:sp>
      <p:pic>
        <p:nvPicPr>
          <p:cNvPr id="12" name="Image 3" descr="preencoded.png">
            <a:extLst>
              <a:ext uri="{FF2B5EF4-FFF2-40B4-BE49-F238E27FC236}">
                <a16:creationId xmlns:a16="http://schemas.microsoft.com/office/drawing/2014/main" id="{D3BE014F-48F8-4C13-B6E5-0F9306B066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0921" y="5429012"/>
            <a:ext cx="306110" cy="3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6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46FF7F4-B9B5-4EE0-A376-F9EE1ECC86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33" y="0"/>
            <a:ext cx="10474333" cy="6858000"/>
          </a:xfrm>
          <a:prstGeom prst="rect">
            <a:avLst/>
          </a:prstGeom>
          <a:ln w="76200">
            <a:solidFill>
              <a:srgbClr val="CC914D"/>
            </a:solidFill>
          </a:ln>
        </p:spPr>
      </p:pic>
      <p:sp>
        <p:nvSpPr>
          <p:cNvPr id="4" name="Text 16">
            <a:extLst>
              <a:ext uri="{FF2B5EF4-FFF2-40B4-BE49-F238E27FC236}">
                <a16:creationId xmlns:a16="http://schemas.microsoft.com/office/drawing/2014/main" id="{29797C44-C3F5-44D8-AC4A-9E0784AB9FAD}"/>
              </a:ext>
            </a:extLst>
          </p:cNvPr>
          <p:cNvSpPr/>
          <p:nvPr/>
        </p:nvSpPr>
        <p:spPr>
          <a:xfrm>
            <a:off x="0" y="977634"/>
            <a:ext cx="5120886" cy="459281"/>
          </a:xfrm>
          <a:prstGeom prst="rect">
            <a:avLst/>
          </a:prstGeom>
          <a:solidFill>
            <a:schemeClr val="accent2"/>
          </a:solidFill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選擇年度，就可以看見自己的學習進度</a:t>
            </a:r>
            <a:endPara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403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074511D2-FB3D-4F4C-B254-51E0A7CB39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58"/>
          <a:stretch/>
        </p:blipFill>
        <p:spPr>
          <a:xfrm>
            <a:off x="-177800" y="2742491"/>
            <a:ext cx="12369800" cy="3530134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7B439E87-C297-47F3-8F64-11F37CB8468B}"/>
              </a:ext>
            </a:extLst>
          </p:cNvPr>
          <p:cNvSpPr/>
          <p:nvPr/>
        </p:nvSpPr>
        <p:spPr>
          <a:xfrm>
            <a:off x="3700612" y="3574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開始</a:t>
            </a:r>
            <a:r>
              <a:rPr lang="zh-TW" altLang="en-US" sz="445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你</a:t>
            </a:r>
            <a:r>
              <a:rPr lang="en-US" sz="445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的學習之旅</a:t>
            </a:r>
            <a:r>
              <a:rPr lang="zh-TW" altLang="en-US" sz="445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！</a:t>
            </a:r>
            <a:endParaRPr lang="en-US" sz="44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DFD4D0FF-752B-4C58-9420-BAD1A8A25E8D}"/>
              </a:ext>
            </a:extLst>
          </p:cNvPr>
          <p:cNvSpPr/>
          <p:nvPr/>
        </p:nvSpPr>
        <p:spPr>
          <a:xfrm>
            <a:off x="511048" y="1291833"/>
            <a:ext cx="3664744" cy="1685092"/>
          </a:xfrm>
          <a:prstGeom prst="roundRect">
            <a:avLst>
              <a:gd name="adj" fmla="val 32306"/>
            </a:avLst>
          </a:prstGeom>
          <a:solidFill>
            <a:srgbClr val="626C3B"/>
          </a:solidFill>
          <a:ln w="7620">
            <a:solidFill>
              <a:srgbClr val="7B8554"/>
            </a:solidFill>
            <a:prstDash val="solid"/>
          </a:ln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3159FBB1-B8B2-4564-92BE-B3812549B049}"/>
              </a:ext>
            </a:extLst>
          </p:cNvPr>
          <p:cNvSpPr/>
          <p:nvPr/>
        </p:nvSpPr>
        <p:spPr>
          <a:xfrm>
            <a:off x="745482" y="15262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慢慢來，不著急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7F14C865-30DA-4DD8-B69B-9284477AD9C8}"/>
              </a:ext>
            </a:extLst>
          </p:cNvPr>
          <p:cNvSpPr/>
          <p:nvPr/>
        </p:nvSpPr>
        <p:spPr>
          <a:xfrm>
            <a:off x="745482" y="2016686"/>
            <a:ext cx="31958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每個步驟都可以重複練習，熟能生巧，很快就能上手。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CDDB7EE8-1002-4698-BA75-7D2FBA6F47D8}"/>
              </a:ext>
            </a:extLst>
          </p:cNvPr>
          <p:cNvSpPr/>
          <p:nvPr/>
        </p:nvSpPr>
        <p:spPr>
          <a:xfrm>
            <a:off x="4402606" y="1291833"/>
            <a:ext cx="3664863" cy="1685092"/>
          </a:xfrm>
          <a:prstGeom prst="roundRect">
            <a:avLst>
              <a:gd name="adj" fmla="val 32306"/>
            </a:avLst>
          </a:prstGeom>
          <a:solidFill>
            <a:srgbClr val="83792E"/>
          </a:solidFill>
          <a:ln w="7620">
            <a:solidFill>
              <a:srgbClr val="9C9247"/>
            </a:solidFill>
            <a:prstDash val="solid"/>
          </a:ln>
        </p:spPr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6A81B11C-4875-49AB-89D6-1157AE427269}"/>
              </a:ext>
            </a:extLst>
          </p:cNvPr>
          <p:cNvSpPr/>
          <p:nvPr/>
        </p:nvSpPr>
        <p:spPr>
          <a:xfrm>
            <a:off x="4637040" y="15262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隨時求助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28EC3102-C9E3-4CF0-930B-B43632E723D8}"/>
              </a:ext>
            </a:extLst>
          </p:cNvPr>
          <p:cNvSpPr/>
          <p:nvPr/>
        </p:nvSpPr>
        <p:spPr>
          <a:xfrm>
            <a:off x="4637040" y="201668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遇到問題別擔心，可以請</a:t>
            </a:r>
            <a:r>
              <a:rPr lang="zh-TW" altLang="en-US" sz="175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 </a:t>
            </a:r>
            <a:r>
              <a:rPr lang="en-US" altLang="zh-TW" sz="175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DOC</a:t>
            </a:r>
            <a:r>
              <a:rPr lang="zh-TW" altLang="en-US" sz="175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 執秘</a:t>
            </a:r>
            <a:r>
              <a:rPr lang="en-US" sz="175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協助，或聯繫平台客服</a:t>
            </a:r>
            <a:r>
              <a:rPr lang="en-US" sz="175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E05FA9A0-A2D9-4D78-8CA9-0F17E57ACAEA}"/>
              </a:ext>
            </a:extLst>
          </p:cNvPr>
          <p:cNvSpPr/>
          <p:nvPr/>
        </p:nvSpPr>
        <p:spPr>
          <a:xfrm>
            <a:off x="8298033" y="1297732"/>
            <a:ext cx="3521957" cy="1685092"/>
          </a:xfrm>
          <a:prstGeom prst="roundRect">
            <a:avLst>
              <a:gd name="adj" fmla="val 28361"/>
            </a:avLst>
          </a:prstGeom>
          <a:solidFill>
            <a:srgbClr val="E8AF3B"/>
          </a:solidFill>
          <a:ln w="7620">
            <a:solidFill>
              <a:srgbClr val="CE9521"/>
            </a:solidFill>
            <a:prstDash val="solid"/>
          </a:ln>
        </p:spPr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6DF4A191-0EEB-40DF-B2C8-17407DCDC0BA}"/>
              </a:ext>
            </a:extLst>
          </p:cNvPr>
          <p:cNvSpPr/>
          <p:nvPr/>
        </p:nvSpPr>
        <p:spPr>
          <a:xfrm>
            <a:off x="8532467" y="1532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享受學習樂趣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D0A7A8E5-FFEC-4469-BFDB-3659918FB141}"/>
              </a:ext>
            </a:extLst>
          </p:cNvPr>
          <p:cNvSpPr/>
          <p:nvPr/>
        </p:nvSpPr>
        <p:spPr>
          <a:xfrm>
            <a:off x="8532467" y="2022584"/>
            <a:ext cx="3097023" cy="1224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數位學習讓您隨時隨地都能學</a:t>
            </a:r>
            <a:endParaRPr lang="en-US" sz="175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rygada 1918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習新知，充實生活，保持活力</a:t>
            </a:r>
            <a:r>
              <a:rPr lang="en-US" sz="175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FB73636E-7C1C-48E4-BE71-037A22C017EA}"/>
              </a:ext>
            </a:extLst>
          </p:cNvPr>
          <p:cNvSpPr/>
          <p:nvPr/>
        </p:nvSpPr>
        <p:spPr>
          <a:xfrm>
            <a:off x="1389987" y="6400800"/>
            <a:ext cx="9690099" cy="3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準備好了嗎？現在就打開電腦或平板，跟著懶人包的步驟，一起體驗雲端學習的便利與樂趣吧！</a:t>
            </a:r>
            <a:endParaRPr lang="en-US" sz="1750" b="1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851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8428FE1E-71F3-4E92-8F82-49CD0A04B04A}"/>
              </a:ext>
            </a:extLst>
          </p:cNvPr>
          <p:cNvSpPr/>
          <p:nvPr/>
        </p:nvSpPr>
        <p:spPr>
          <a:xfrm>
            <a:off x="565190" y="172450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Light" pitchFamily="34" charset="-120"/>
              </a:rPr>
              <a:t>01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C93B4A59-1961-452F-A962-39FD22D0B254}"/>
              </a:ext>
            </a:extLst>
          </p:cNvPr>
          <p:cNvSpPr/>
          <p:nvPr/>
        </p:nvSpPr>
        <p:spPr>
          <a:xfrm>
            <a:off x="565190" y="2079545"/>
            <a:ext cx="4635460" cy="45719"/>
          </a:xfrm>
          <a:prstGeom prst="rect">
            <a:avLst/>
          </a:prstGeom>
          <a:solidFill>
            <a:srgbClr val="626C3B"/>
          </a:solidFill>
          <a:ln/>
        </p:spPr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17C30DF8-A176-48F0-A4A4-2860729DF3E0}"/>
              </a:ext>
            </a:extLst>
          </p:cNvPr>
          <p:cNvSpPr/>
          <p:nvPr/>
        </p:nvSpPr>
        <p:spPr>
          <a:xfrm>
            <a:off x="565190" y="22538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如何登入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27C51AD4-2C31-45F7-80C0-7236D772454C}"/>
              </a:ext>
            </a:extLst>
          </p:cNvPr>
          <p:cNvSpPr/>
          <p:nvPr/>
        </p:nvSpPr>
        <p:spPr>
          <a:xfrm>
            <a:off x="565190" y="2744272"/>
            <a:ext cx="463546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從零開始，學會找到網址、輸入帳號密碼，順利進入學習平台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43169B45-BD80-43BE-A947-A1639FFD1068}"/>
              </a:ext>
            </a:extLst>
          </p:cNvPr>
          <p:cNvSpPr/>
          <p:nvPr/>
        </p:nvSpPr>
        <p:spPr>
          <a:xfrm>
            <a:off x="5807512" y="1724501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Light" pitchFamily="34" charset="-120"/>
              </a:rPr>
              <a:t>02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EB83A9E6-8E1C-476C-860A-1EDD30DF1961}"/>
              </a:ext>
            </a:extLst>
          </p:cNvPr>
          <p:cNvSpPr/>
          <p:nvPr/>
        </p:nvSpPr>
        <p:spPr>
          <a:xfrm>
            <a:off x="5807512" y="2079546"/>
            <a:ext cx="4196358" cy="30480"/>
          </a:xfrm>
          <a:prstGeom prst="rect">
            <a:avLst/>
          </a:prstGeom>
          <a:solidFill>
            <a:srgbClr val="83792E"/>
          </a:solidFill>
          <a:ln/>
        </p:spPr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B2A08084-213E-4635-998D-2683A1006BCA}"/>
              </a:ext>
            </a:extLst>
          </p:cNvPr>
          <p:cNvSpPr/>
          <p:nvPr/>
        </p:nvSpPr>
        <p:spPr>
          <a:xfrm>
            <a:off x="5807512" y="22538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忘記密碼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212C0822-6B70-4D00-BCF0-43BDE33AA987}"/>
              </a:ext>
            </a:extLst>
          </p:cNvPr>
          <p:cNvSpPr/>
          <p:nvPr/>
        </p:nvSpPr>
        <p:spPr>
          <a:xfrm>
            <a:off x="5807512" y="2744272"/>
            <a:ext cx="419635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別擔心！教您如何快速重設密碼，重新取得學習權限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0E5BAD3E-5970-4D7F-AB56-BE7A61A16CCE}"/>
              </a:ext>
            </a:extLst>
          </p:cNvPr>
          <p:cNvSpPr/>
          <p:nvPr/>
        </p:nvSpPr>
        <p:spPr>
          <a:xfrm>
            <a:off x="565190" y="386691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Light" pitchFamily="34" charset="-120"/>
              </a:rPr>
              <a:t>0</a:t>
            </a:r>
            <a:r>
              <a:rPr lang="en-US" altLang="zh-TW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Light" pitchFamily="34" charset="-120"/>
              </a:rPr>
              <a:t>3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B878D62A-374E-469A-898D-36375496A780}"/>
              </a:ext>
            </a:extLst>
          </p:cNvPr>
          <p:cNvSpPr/>
          <p:nvPr/>
        </p:nvSpPr>
        <p:spPr>
          <a:xfrm>
            <a:off x="565190" y="4221955"/>
            <a:ext cx="5664160" cy="45719"/>
          </a:xfrm>
          <a:prstGeom prst="rect">
            <a:avLst/>
          </a:prstGeom>
          <a:solidFill>
            <a:srgbClr val="CC914D"/>
          </a:solidFill>
          <a:ln/>
        </p:spPr>
      </p:sp>
      <p:sp>
        <p:nvSpPr>
          <p:cNvPr id="16" name="Text 15">
            <a:extLst>
              <a:ext uri="{FF2B5EF4-FFF2-40B4-BE49-F238E27FC236}">
                <a16:creationId xmlns:a16="http://schemas.microsoft.com/office/drawing/2014/main" id="{B7104DAC-562A-4BEC-B294-38674127E893}"/>
              </a:ext>
            </a:extLst>
          </p:cNvPr>
          <p:cNvSpPr/>
          <p:nvPr/>
        </p:nvSpPr>
        <p:spPr>
          <a:xfrm>
            <a:off x="565190" y="4396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網站操作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87D5FDF3-9956-4AD2-A790-8A318619BEB5}"/>
              </a:ext>
            </a:extLst>
          </p:cNvPr>
          <p:cNvSpPr/>
          <p:nvPr/>
        </p:nvSpPr>
        <p:spPr>
          <a:xfrm>
            <a:off x="565190" y="4886682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熟悉平台功能，從瀏覽課程到報名學習都難不倒您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E626B77B-C718-402C-BA0D-08A65517AAE7}"/>
              </a:ext>
            </a:extLst>
          </p:cNvPr>
          <p:cNvSpPr/>
          <p:nvPr/>
        </p:nvSpPr>
        <p:spPr>
          <a:xfrm>
            <a:off x="6456164" y="386691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Light" pitchFamily="34" charset="-120"/>
              </a:rPr>
              <a:t>0</a:t>
            </a:r>
            <a:r>
              <a:rPr lang="en-US" altLang="zh-TW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Light" pitchFamily="34" charset="-120"/>
              </a:rPr>
              <a:t>4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7D05D160-2661-4F61-B851-E111F87397F4}"/>
              </a:ext>
            </a:extLst>
          </p:cNvPr>
          <p:cNvSpPr/>
          <p:nvPr/>
        </p:nvSpPr>
        <p:spPr>
          <a:xfrm>
            <a:off x="6456164" y="4221955"/>
            <a:ext cx="4426862" cy="45719"/>
          </a:xfrm>
          <a:prstGeom prst="rect">
            <a:avLst/>
          </a:prstGeom>
          <a:solidFill>
            <a:srgbClr val="626C3B"/>
          </a:solidFill>
          <a:ln/>
        </p:spPr>
      </p:sp>
      <p:sp>
        <p:nvSpPr>
          <p:cNvPr id="20" name="Text 19">
            <a:extLst>
              <a:ext uri="{FF2B5EF4-FFF2-40B4-BE49-F238E27FC236}">
                <a16:creationId xmlns:a16="http://schemas.microsoft.com/office/drawing/2014/main" id="{7AC1563C-BDBB-427F-8E3C-9E584DE70AA7}"/>
              </a:ext>
            </a:extLst>
          </p:cNvPr>
          <p:cNvSpPr/>
          <p:nvPr/>
        </p:nvSpPr>
        <p:spPr>
          <a:xfrm>
            <a:off x="6456164" y="4396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開始學習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E81AD38A-F4C0-4DEB-818E-BE96C4991D3C}"/>
              </a:ext>
            </a:extLst>
          </p:cNvPr>
          <p:cNvSpPr/>
          <p:nvPr/>
        </p:nvSpPr>
        <p:spPr>
          <a:xfrm>
            <a:off x="6456164" y="4886682"/>
            <a:ext cx="64079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完整掌握所有技巧，自信地展開雲端學習之旅</a:t>
            </a:r>
            <a:endParaRPr lang="en-US" sz="2000" dirty="0"/>
          </a:p>
        </p:txBody>
      </p:sp>
      <p:sp>
        <p:nvSpPr>
          <p:cNvPr id="22" name="Text 0">
            <a:extLst>
              <a:ext uri="{FF2B5EF4-FFF2-40B4-BE49-F238E27FC236}">
                <a16:creationId xmlns:a16="http://schemas.microsoft.com/office/drawing/2014/main" id="{2BE6632E-B10F-4E26-9759-F8614C7511C5}"/>
              </a:ext>
            </a:extLst>
          </p:cNvPr>
          <p:cNvSpPr/>
          <p:nvPr/>
        </p:nvSpPr>
        <p:spPr>
          <a:xfrm>
            <a:off x="565190" y="647459"/>
            <a:ext cx="62367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54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目錄</a:t>
            </a:r>
            <a:r>
              <a:rPr lang="en-US" altLang="zh-TW" sz="32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CONTENTS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777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C1232F7-8670-496F-BC03-5D56BE978E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083832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AC07C50-0E5C-41C9-BCBF-19D8C237A772}"/>
              </a:ext>
            </a:extLst>
          </p:cNvPr>
          <p:cNvSpPr/>
          <p:nvPr/>
        </p:nvSpPr>
        <p:spPr>
          <a:xfrm>
            <a:off x="488991" y="2357318"/>
            <a:ext cx="330785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00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如何登入</a:t>
            </a:r>
            <a:endParaRPr 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4795591D-0CD9-4ECB-BA54-EADC9FC670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91" y="3053476"/>
            <a:ext cx="5368330" cy="114300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69B8A31B-9D14-4B78-A02A-70E42A4FEC03}"/>
              </a:ext>
            </a:extLst>
          </p:cNvPr>
          <p:cNvSpPr/>
          <p:nvPr/>
        </p:nvSpPr>
        <p:spPr>
          <a:xfrm>
            <a:off x="647702" y="3688437"/>
            <a:ext cx="165387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尋找平台網址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A27C4978-4D86-45A2-8E77-322945532AE1}"/>
              </a:ext>
            </a:extLst>
          </p:cNvPr>
          <p:cNvSpPr/>
          <p:nvPr/>
        </p:nvSpPr>
        <p:spPr>
          <a:xfrm>
            <a:off x="647701" y="4031694"/>
            <a:ext cx="5103813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打開瀏覽器，在網址欄輸入學習平台的網址。建議將網址加入「我的最愛」，</a:t>
            </a:r>
            <a:r>
              <a:rPr lang="en-US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下次就能直接點選進入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92FF0F2D-14CA-4FBF-A958-4D4CC1DBB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1" y="3053476"/>
            <a:ext cx="5368429" cy="1143000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2878681F-DD1A-422A-AF2D-1F931C351F64}"/>
              </a:ext>
            </a:extLst>
          </p:cNvPr>
          <p:cNvSpPr/>
          <p:nvPr/>
        </p:nvSpPr>
        <p:spPr>
          <a:xfrm>
            <a:off x="6493392" y="3688437"/>
            <a:ext cx="165387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輸入帳號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43C3A15-E8AE-4219-9A06-97A5F4C93D7C}"/>
              </a:ext>
            </a:extLst>
          </p:cNvPr>
          <p:cNvSpPr/>
          <p:nvPr/>
        </p:nvSpPr>
        <p:spPr>
          <a:xfrm>
            <a:off x="6493391" y="4031694"/>
            <a:ext cx="5103912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在帳號欄位輸入您的帳號，通常是您的手機號碼或電子郵件。請仔細核對，避免輸入錯誤。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41DAFB51-F418-41D7-A814-E2F67527BE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91" y="5095398"/>
            <a:ext cx="5368330" cy="1143000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28922CD7-0865-4798-8589-70429475BBD1}"/>
              </a:ext>
            </a:extLst>
          </p:cNvPr>
          <p:cNvSpPr/>
          <p:nvPr/>
        </p:nvSpPr>
        <p:spPr>
          <a:xfrm>
            <a:off x="647702" y="5730359"/>
            <a:ext cx="165387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確認密碼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DE6F4141-3077-42FC-9BF6-B5A6CCCF0589}"/>
              </a:ext>
            </a:extLst>
          </p:cNvPr>
          <p:cNvSpPr/>
          <p:nvPr/>
        </p:nvSpPr>
        <p:spPr>
          <a:xfrm>
            <a:off x="647701" y="6073616"/>
            <a:ext cx="5103813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在密碼欄位輸入密碼，注意大小寫要正確。如果看不</a:t>
            </a:r>
            <a:r>
              <a:rPr lang="zh-TW" alt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見不</a:t>
            </a:r>
            <a:r>
              <a:rPr lang="en-US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清楚，可以點選</a:t>
            </a:r>
            <a:r>
              <a:rPr 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「</a:t>
            </a:r>
            <a:r>
              <a:rPr lang="zh-TW" alt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眼睛</a:t>
            </a:r>
            <a:r>
              <a:rPr 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」圖示確認。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A159F28B-25F5-43D6-B1F6-B3D592B6BB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1" y="5095398"/>
            <a:ext cx="5368429" cy="1143000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8A0BB135-1480-4282-9E63-104E98BC96BD}"/>
              </a:ext>
            </a:extLst>
          </p:cNvPr>
          <p:cNvSpPr/>
          <p:nvPr/>
        </p:nvSpPr>
        <p:spPr>
          <a:xfrm>
            <a:off x="6493392" y="5730359"/>
            <a:ext cx="165387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成功登入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BCC347A3-365F-4929-AB54-1BA44B99A4E0}"/>
              </a:ext>
            </a:extLst>
          </p:cNvPr>
          <p:cNvSpPr/>
          <p:nvPr/>
        </p:nvSpPr>
        <p:spPr>
          <a:xfrm>
            <a:off x="6493391" y="6073616"/>
            <a:ext cx="2955409" cy="720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點選「登入」按鈕，就能順利進入學習平台</a:t>
            </a:r>
            <a:r>
              <a:rPr 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，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en-US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開始您的學習之旅了</a:t>
            </a:r>
            <a:r>
              <a:rPr 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！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558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AE1DD2-6CC3-4F83-9BCB-6312565089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304" y="0"/>
            <a:ext cx="6858000" cy="6858000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4DC1BA44-F596-4BDF-A749-74BCCB98ECE7}"/>
              </a:ext>
            </a:extLst>
          </p:cNvPr>
          <p:cNvSpPr/>
          <p:nvPr/>
        </p:nvSpPr>
        <p:spPr>
          <a:xfrm>
            <a:off x="496373" y="825882"/>
            <a:ext cx="3615688" cy="754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altLang="zh-TW" sz="3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【</a:t>
            </a:r>
            <a:r>
              <a:rPr lang="en-US" sz="320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尋找平台網址</a:t>
            </a:r>
            <a:r>
              <a:rPr lang="en-US" altLang="zh-TW" sz="3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】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393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01C8316-F7F8-4757-896E-A04EC70FD9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5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B86F531-4F9D-4DDC-BD8A-A8C0FCF6D5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86862CF6-7D1F-4D61-956A-A39F6A0747D4}"/>
              </a:ext>
            </a:extLst>
          </p:cNvPr>
          <p:cNvSpPr/>
          <p:nvPr/>
        </p:nvSpPr>
        <p:spPr>
          <a:xfrm>
            <a:off x="317758" y="825882"/>
            <a:ext cx="3615688" cy="754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0"/>
              </a:lnSpc>
            </a:pPr>
            <a:r>
              <a:rPr lang="en-US" altLang="zh-TW" sz="3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【</a:t>
            </a:r>
            <a:r>
              <a:rPr lang="en-US" altLang="zh-TW" sz="320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</a:t>
            </a:r>
            <a:r>
              <a:rPr lang="zh-TW" altLang="en-US" sz="3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en-US" altLang="zh-TW" sz="3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】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1462B1D-1FBD-4D3F-8AB2-903382B21494}"/>
              </a:ext>
            </a:extLst>
          </p:cNvPr>
          <p:cNvSpPr/>
          <p:nvPr/>
        </p:nvSpPr>
        <p:spPr>
          <a:xfrm>
            <a:off x="496373" y="1410064"/>
            <a:ext cx="4641684" cy="754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帳號欄位通常是您的手機號碼或電子郵件</a:t>
            </a:r>
            <a:endParaRPr lang="en-US" sz="2000" dirty="0">
              <a:solidFill>
                <a:srgbClr val="40301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Brygada 1918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請仔細核對，避免輸入錯誤</a:t>
            </a:r>
            <a:r>
              <a:rPr lang="en-US" sz="20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。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03B1EE9B-E6D5-4381-B4F7-93A03B5CAE38}"/>
              </a:ext>
            </a:extLst>
          </p:cNvPr>
          <p:cNvSpPr/>
          <p:nvPr/>
        </p:nvSpPr>
        <p:spPr>
          <a:xfrm>
            <a:off x="496373" y="6032118"/>
            <a:ext cx="4525570" cy="508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zh-TW" sz="16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※</a:t>
            </a:r>
            <a:r>
              <a:rPr lang="en-US" sz="16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在密碼欄位輸入密碼，注意大小寫要正確。如果看不</a:t>
            </a:r>
            <a:r>
              <a:rPr lang="zh-TW" altLang="en-US" sz="16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見不</a:t>
            </a:r>
            <a:r>
              <a:rPr lang="en-US" sz="16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清楚，可以點選</a:t>
            </a:r>
            <a:r>
              <a:rPr lang="en-US" sz="16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「</a:t>
            </a:r>
            <a:r>
              <a:rPr lang="zh-TW" altLang="en-US" sz="16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眼睛</a:t>
            </a:r>
            <a:r>
              <a:rPr lang="en-US" sz="16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」圖示確認。</a:t>
            </a:r>
            <a:endParaRPr 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87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>
            <a:extLst>
              <a:ext uri="{FF2B5EF4-FFF2-40B4-BE49-F238E27FC236}">
                <a16:creationId xmlns:a16="http://schemas.microsoft.com/office/drawing/2014/main" id="{4DC1BA44-F596-4BDF-A749-74BCCB98ECE7}"/>
              </a:ext>
            </a:extLst>
          </p:cNvPr>
          <p:cNvSpPr/>
          <p:nvPr/>
        </p:nvSpPr>
        <p:spPr>
          <a:xfrm>
            <a:off x="496373" y="825882"/>
            <a:ext cx="3615688" cy="754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altLang="zh-TW" sz="3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【</a:t>
            </a:r>
            <a:r>
              <a:rPr lang="zh-TW" altLang="en-US" sz="3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成功登入！</a:t>
            </a:r>
            <a:r>
              <a:rPr lang="en-US" altLang="zh-TW" sz="32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】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82D3AF5-11D0-4446-AFF1-B0FC1A9DAB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Text 8">
            <a:extLst>
              <a:ext uri="{FF2B5EF4-FFF2-40B4-BE49-F238E27FC236}">
                <a16:creationId xmlns:a16="http://schemas.microsoft.com/office/drawing/2014/main" id="{EACAC005-837C-447A-9422-54FB14987609}"/>
              </a:ext>
            </a:extLst>
          </p:cNvPr>
          <p:cNvSpPr/>
          <p:nvPr/>
        </p:nvSpPr>
        <p:spPr>
          <a:xfrm>
            <a:off x="687677" y="1220082"/>
            <a:ext cx="2955409" cy="720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zh-TW" alt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頁面自動轉跳</a:t>
            </a:r>
            <a:r>
              <a:rPr 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，</a:t>
            </a:r>
            <a:r>
              <a:rPr lang="en-US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開始</a:t>
            </a:r>
            <a:r>
              <a:rPr lang="zh-TW" alt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你</a:t>
            </a:r>
            <a:r>
              <a:rPr lang="en-US" sz="20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的學習之旅了</a:t>
            </a:r>
            <a:r>
              <a:rPr lang="en-US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！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210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2367B1E-06FA-400C-90E0-387ED49A7B96}"/>
              </a:ext>
            </a:extLst>
          </p:cNvPr>
          <p:cNvSpPr/>
          <p:nvPr/>
        </p:nvSpPr>
        <p:spPr>
          <a:xfrm>
            <a:off x="447675" y="574595"/>
            <a:ext cx="6286500" cy="65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忘記密碼</a:t>
            </a:r>
            <a:r>
              <a:rPr lang="zh-TW" altLang="en-US" sz="41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 </a:t>
            </a:r>
            <a:r>
              <a:rPr lang="en-US" sz="4100" b="1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怎麼辦</a:t>
            </a:r>
            <a:r>
              <a:rPr lang="en-US" sz="4100" b="1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？</a:t>
            </a:r>
            <a:endParaRPr lang="en-US" sz="4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934BC0D9-8F8F-4D1F-9736-CAA3A3B6DC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527810"/>
            <a:ext cx="4543425" cy="4543425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E8F04148-01F8-4479-9BBC-718757A7BC9C}"/>
              </a:ext>
            </a:extLst>
          </p:cNvPr>
          <p:cNvSpPr/>
          <p:nvPr/>
        </p:nvSpPr>
        <p:spPr>
          <a:xfrm>
            <a:off x="5082421" y="1621631"/>
            <a:ext cx="4400550" cy="3929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36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 Semi Bold" pitchFamily="34" charset="-120"/>
              </a:rPr>
              <a:t>別只要幾個步驟就能重設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3B0542EC-FDFC-4DDD-B24B-C8332FA74FD3}"/>
              </a:ext>
            </a:extLst>
          </p:cNvPr>
          <p:cNvSpPr/>
          <p:nvPr/>
        </p:nvSpPr>
        <p:spPr>
          <a:xfrm>
            <a:off x="5082421" y="2833688"/>
            <a:ext cx="104775" cy="104775"/>
          </a:xfrm>
          <a:prstGeom prst="roundRect">
            <a:avLst>
              <a:gd name="adj" fmla="val 436364"/>
            </a:avLst>
          </a:prstGeom>
          <a:solidFill>
            <a:srgbClr val="626C3B"/>
          </a:solidFill>
          <a:ln/>
        </p:spPr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D459933-3C55-4380-A6AD-39D7C95833D7}"/>
              </a:ext>
            </a:extLst>
          </p:cNvPr>
          <p:cNvSpPr/>
          <p:nvPr/>
        </p:nvSpPr>
        <p:spPr>
          <a:xfrm>
            <a:off x="5396746" y="2718435"/>
            <a:ext cx="737925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在登入頁面找到「忘記密碼」的連結，點選進入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7CC597B8-53C7-4914-BE6E-F9D996DA01D9}"/>
              </a:ext>
            </a:extLst>
          </p:cNvPr>
          <p:cNvSpPr/>
          <p:nvPr/>
        </p:nvSpPr>
        <p:spPr>
          <a:xfrm>
            <a:off x="5082421" y="3588068"/>
            <a:ext cx="104775" cy="104775"/>
          </a:xfrm>
          <a:prstGeom prst="roundRect">
            <a:avLst>
              <a:gd name="adj" fmla="val 436364"/>
            </a:avLst>
          </a:prstGeom>
          <a:solidFill>
            <a:srgbClr val="83792E"/>
          </a:solidFill>
          <a:ln/>
        </p:spPr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F6CC347A-F026-48E4-808B-A85EB934D7FD}"/>
              </a:ext>
            </a:extLst>
          </p:cNvPr>
          <p:cNvSpPr/>
          <p:nvPr/>
        </p:nvSpPr>
        <p:spPr>
          <a:xfrm>
            <a:off x="5396746" y="3472815"/>
            <a:ext cx="737925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輸入手機號碼</a:t>
            </a:r>
            <a:r>
              <a:rPr lang="zh-TW" altLang="en-US" sz="24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、檢核碼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9361A98A-6D77-4B3D-A459-E0E422731BE9}"/>
              </a:ext>
            </a:extLst>
          </p:cNvPr>
          <p:cNvSpPr/>
          <p:nvPr/>
        </p:nvSpPr>
        <p:spPr>
          <a:xfrm>
            <a:off x="5082421" y="4342448"/>
            <a:ext cx="104775" cy="104775"/>
          </a:xfrm>
          <a:prstGeom prst="roundRect">
            <a:avLst>
              <a:gd name="adj" fmla="val 436364"/>
            </a:avLst>
          </a:prstGeom>
          <a:solidFill>
            <a:srgbClr val="E8AF3B"/>
          </a:solidFill>
          <a:ln/>
        </p:spPr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D60BA81E-CEF0-436B-89DF-F89635A731D6}"/>
              </a:ext>
            </a:extLst>
          </p:cNvPr>
          <p:cNvSpPr/>
          <p:nvPr/>
        </p:nvSpPr>
        <p:spPr>
          <a:xfrm>
            <a:off x="5396746" y="4227195"/>
            <a:ext cx="737925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系統會發送重設密碼的</a:t>
            </a:r>
            <a:r>
              <a:rPr lang="zh-TW" altLang="en-US" sz="24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認證碼簡訊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E5764388-2C06-4336-A385-A29EC67CCA26}"/>
              </a:ext>
            </a:extLst>
          </p:cNvPr>
          <p:cNvSpPr/>
          <p:nvPr/>
        </p:nvSpPr>
        <p:spPr>
          <a:xfrm>
            <a:off x="5082421" y="5096828"/>
            <a:ext cx="104775" cy="104775"/>
          </a:xfrm>
          <a:prstGeom prst="roundRect">
            <a:avLst>
              <a:gd name="adj" fmla="val 436364"/>
            </a:avLst>
          </a:prstGeom>
          <a:solidFill>
            <a:srgbClr val="CC914D"/>
          </a:solidFill>
          <a:ln/>
        </p:spPr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A6731527-0E24-4CAE-8541-566E707FD9E5}"/>
              </a:ext>
            </a:extLst>
          </p:cNvPr>
          <p:cNvSpPr/>
          <p:nvPr/>
        </p:nvSpPr>
        <p:spPr>
          <a:xfrm>
            <a:off x="5396746" y="4981575"/>
            <a:ext cx="737925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zh-TW" altLang="en-US" sz="24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輸入認證碼</a:t>
            </a:r>
            <a:r>
              <a:rPr lang="en-US" sz="24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，</a:t>
            </a:r>
            <a:r>
              <a:rPr lang="en-US" sz="2400" dirty="0" err="1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設定新密碼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CD03383D-F878-4A86-9855-E1229FCFD4D4}"/>
              </a:ext>
            </a:extLst>
          </p:cNvPr>
          <p:cNvSpPr/>
          <p:nvPr/>
        </p:nvSpPr>
        <p:spPr>
          <a:xfrm>
            <a:off x="5082421" y="5851208"/>
            <a:ext cx="104775" cy="104775"/>
          </a:xfrm>
          <a:prstGeom prst="roundRect">
            <a:avLst>
              <a:gd name="adj" fmla="val 436364"/>
            </a:avLst>
          </a:prstGeom>
          <a:solidFill>
            <a:srgbClr val="626C3B"/>
          </a:solidFill>
          <a:ln/>
        </p:spPr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02FEA774-6C8E-44BD-8B0F-CD2A68832507}"/>
              </a:ext>
            </a:extLst>
          </p:cNvPr>
          <p:cNvSpPr/>
          <p:nvPr/>
        </p:nvSpPr>
        <p:spPr>
          <a:xfrm>
            <a:off x="5396746" y="5735955"/>
            <a:ext cx="737925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rygada 1918" pitchFamily="34" charset="-120"/>
              </a:rPr>
              <a:t>用新密碼重新登入，就可以繼續學習了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15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381</Words>
  <Application>Microsoft Office PowerPoint</Application>
  <PresentationFormat>寬螢幕</PresentationFormat>
  <Paragraphs>85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Brygada 1918</vt:lpstr>
      <vt:lpstr>Brygada 1918 Semi Bold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Zoey CY Tsai</dc:creator>
  <cp:lastModifiedBy>Zoey CY Tsai</cp:lastModifiedBy>
  <cp:revision>15</cp:revision>
  <dcterms:created xsi:type="dcterms:W3CDTF">2025-12-01T08:58:34Z</dcterms:created>
  <dcterms:modified xsi:type="dcterms:W3CDTF">2025-12-02T06:30:44Z</dcterms:modified>
</cp:coreProperties>
</file>